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210e2f1b4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210e2f1b4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c9c01d9f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c9c01d9f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210e2f1b4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210e2f1b4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210e2f1b4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210e2f1b4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210e2f1b4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210e2f1b4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210e2f1b4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210e2f1b4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210e2f1b4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210e2f1b4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210e2f1b4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210e2f1b4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210e2f1b4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210e2f1b4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210e2f1b4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210e2f1b4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210e2f1b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210e2f1b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210e2f1b4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210e2f1b4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210e2f1b4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210e2f1b4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210e2f1b4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210e2f1b4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c9c01d9f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c9c01d9f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210e2f1b4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210e2f1b4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210e2f1b4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210e2f1b4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c9c01d9f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c9c01d9f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210e2f1b4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210e2f1b4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210e2f1b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210e2f1b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210e2f1b4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210e2f1b4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c9c01d9f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c9c01d9f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210e2f1b4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210e2f1b4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210e2f1b4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210e2f1b4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c9c01d9f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c9c01d9f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210e2f1b4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210e2f1b4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www.forbes.com/sites/gilpress/2016/03/23/data-preparation-most-time-consuming-least-enjoyable-data-science-task-survey-says/?sh=420f8776f637"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linkedin.com/posts/faizal-abd-kadir_geospatial-datascience-visualization-activity-6702433761721643008-zwhK"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raphics.straitstimes.com/STI/STIMEDIA/Interactives/2018/04/marvel-cinematic-universe-whos-who-interactive/index.html"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interestingengineering.com/ai-camera-mistakes-referees-bald-head-for-ball-ruining-game-for-viewers"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youtube.com/watch?v=4ow0Qwhy1-c&amp;feature=youtu.be&amp;t=13&amp;ab_channel=AIBasi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facebook.com/groups/kualalumpurschoolofai" TargetMode="External"/><Relationship Id="rId4" Type="http://schemas.openxmlformats.org/officeDocument/2006/relationships/hyperlink" Target="https://t.me/joinchat/GSvGjxKePyyoCfHyX7NpzQ" TargetMode="External"/><Relationship Id="rId5" Type="http://schemas.openxmlformats.org/officeDocument/2006/relationships/hyperlink" Target="https://t.me/joinchat/GSvGjxKePyyoCfHyX7NpzQ"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gif"/><Relationship Id="rId4" Type="http://schemas.openxmlformats.org/officeDocument/2006/relationships/hyperlink" Target="https://analyticsindiamag.com/artificial-intelligence-brings-mona-lisa-to-life-using-gan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hyperlink" Target="https://www.wikiart.org/en/salvador-dali" TargetMode="External"/><Relationship Id="rId5" Type="http://schemas.openxmlformats.org/officeDocument/2006/relationships/image" Target="../media/image10.png"/><Relationship Id="rId6" Type="http://schemas.openxmlformats.org/officeDocument/2006/relationships/hyperlink" Target="https://www.artsy.net/article/the-art-genome-project-what-you-need-to-know-about-salvador-dal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youtube.com/watch?v=BxlPCLRfk8U&amp;ab_channel=Welcome.AI" TargetMode="External"/><Relationship Id="rId4" Type="http://schemas.openxmlformats.org/officeDocument/2006/relationships/hyperlink" Target="https://www.youtube.com/watch?v=BIDaxl4xqJ4&amp;ab_channel=TheDaliMuseu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ognitiveclass.ai/" TargetMode="External"/><Relationship Id="rId4" Type="http://schemas.openxmlformats.org/officeDocument/2006/relationships/hyperlink" Target="http://www.kag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oxfordreference.com/view/10.1093/oi/authority.2011080309542696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gist.github.com/krajiv26/839ea54316a257c1fef797deb4d13a8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cs231n.github.io/convolutional-network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5100" y="1501975"/>
            <a:ext cx="8113800" cy="14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t>I</a:t>
            </a:r>
            <a:r>
              <a:rPr lang="en" sz="3900"/>
              <a:t>ntroduction to </a:t>
            </a:r>
            <a:r>
              <a:rPr lang="en" sz="3900"/>
              <a:t>Artificial</a:t>
            </a:r>
            <a:r>
              <a:rPr lang="en" sz="3900"/>
              <a:t> Intelligence (AI) and Machine Learning (ML)</a:t>
            </a:r>
            <a:endParaRPr sz="3900"/>
          </a:p>
        </p:txBody>
      </p:sp>
      <p:sp>
        <p:nvSpPr>
          <p:cNvPr id="60" name="Google Shape;60;p13"/>
          <p:cNvSpPr txBox="1"/>
          <p:nvPr>
            <p:ph idx="1" type="subTitle"/>
          </p:nvPr>
        </p:nvSpPr>
        <p:spPr>
          <a:xfrm>
            <a:off x="189135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Presented by : Irfan Noordin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build a Machine Learning Model ?</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Collect data </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Clean data</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Label data </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Choose Suitable algorithm </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Train model </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Test </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Repeat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 Until obtain acceptable performance</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4" name="Google Shape;114;p22"/>
          <p:cNvPicPr preferRelativeResize="0"/>
          <p:nvPr/>
        </p:nvPicPr>
        <p:blipFill>
          <a:blip r:embed="rId3">
            <a:alphaModFix/>
          </a:blip>
          <a:stretch>
            <a:fillRect/>
          </a:stretch>
        </p:blipFill>
        <p:spPr>
          <a:xfrm>
            <a:off x="3540950" y="1152475"/>
            <a:ext cx="5475950" cy="2332975"/>
          </a:xfrm>
          <a:prstGeom prst="rect">
            <a:avLst/>
          </a:prstGeom>
          <a:noFill/>
          <a:ln>
            <a:noFill/>
          </a:ln>
        </p:spPr>
      </p:pic>
      <p:sp>
        <p:nvSpPr>
          <p:cNvPr id="115" name="Google Shape;115;p22"/>
          <p:cNvSpPr txBox="1"/>
          <p:nvPr/>
        </p:nvSpPr>
        <p:spPr>
          <a:xfrm>
            <a:off x="190500" y="4703625"/>
            <a:ext cx="8953500" cy="3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u="sng">
                <a:solidFill>
                  <a:schemeClr val="hlink"/>
                </a:solidFill>
                <a:latin typeface="Proxima Nova"/>
                <a:ea typeface="Proxima Nova"/>
                <a:cs typeface="Proxima Nova"/>
                <a:sym typeface="Proxima Nova"/>
                <a:hlinkClick r:id="rId4"/>
              </a:rPr>
              <a:t>https://www.forbes.com/sites/gilpress/2016/03/23/data-preparation-most-time-consuming-least-enjoyable-data-science-task-survey-says/?sh=420f8776f637</a:t>
            </a:r>
            <a:r>
              <a:rPr lang="en" sz="1000">
                <a:solidFill>
                  <a:schemeClr val="accent3"/>
                </a:solidFill>
                <a:latin typeface="Proxima Nova"/>
                <a:ea typeface="Proxima Nova"/>
                <a:cs typeface="Proxima Nova"/>
                <a:sym typeface="Proxima Nova"/>
              </a:rPr>
              <a:t> </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506100" y="1653575"/>
            <a:ext cx="8131800" cy="130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Example of a Machine Learning Model</a:t>
            </a:r>
            <a:endParaRPr sz="3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a Machine Learning Model</a:t>
            </a:r>
            <a:endParaRPr/>
          </a:p>
        </p:txBody>
      </p:sp>
      <p:pic>
        <p:nvPicPr>
          <p:cNvPr id="126" name="Google Shape;126;p24"/>
          <p:cNvPicPr preferRelativeResize="0"/>
          <p:nvPr/>
        </p:nvPicPr>
        <p:blipFill>
          <a:blip r:embed="rId3">
            <a:alphaModFix/>
          </a:blip>
          <a:stretch>
            <a:fillRect/>
          </a:stretch>
        </p:blipFill>
        <p:spPr>
          <a:xfrm>
            <a:off x="311688" y="1152463"/>
            <a:ext cx="8353425" cy="311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a Machine Learning Model</a:t>
            </a:r>
            <a:endParaRPr/>
          </a:p>
        </p:txBody>
      </p:sp>
      <p:pic>
        <p:nvPicPr>
          <p:cNvPr id="132" name="Google Shape;132;p25"/>
          <p:cNvPicPr preferRelativeResize="0"/>
          <p:nvPr/>
        </p:nvPicPr>
        <p:blipFill>
          <a:blip r:embed="rId3">
            <a:alphaModFix/>
          </a:blip>
          <a:stretch>
            <a:fillRect/>
          </a:stretch>
        </p:blipFill>
        <p:spPr>
          <a:xfrm>
            <a:off x="311688" y="1152475"/>
            <a:ext cx="8448675" cy="25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506100" y="2283250"/>
            <a:ext cx="8131800" cy="130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Examples of Visualizations using Machine Learning</a:t>
            </a:r>
            <a:endParaRPr sz="3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688"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 Point of Interests (POI) in Klang Valley</a:t>
            </a:r>
            <a:endParaRPr/>
          </a:p>
        </p:txBody>
      </p:sp>
      <p:sp>
        <p:nvSpPr>
          <p:cNvPr id="143" name="Google Shape;143;p27"/>
          <p:cNvSpPr txBox="1"/>
          <p:nvPr/>
        </p:nvSpPr>
        <p:spPr>
          <a:xfrm>
            <a:off x="4810975" y="4788400"/>
            <a:ext cx="43329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3"/>
              </a:rPr>
              <a:t>https://www.linkedin.com/posts/faizal-abd-kadir_geospatial-datascience-visualization-activity-6702433761721643008-zwhK</a:t>
            </a:r>
            <a:r>
              <a:rPr lang="en" sz="600"/>
              <a:t> </a:t>
            </a:r>
            <a:endParaRPr sz="600"/>
          </a:p>
        </p:txBody>
      </p:sp>
      <p:pic>
        <p:nvPicPr>
          <p:cNvPr id="144" name="Google Shape;144;p27"/>
          <p:cNvPicPr preferRelativeResize="0"/>
          <p:nvPr/>
        </p:nvPicPr>
        <p:blipFill>
          <a:blip r:embed="rId4">
            <a:alphaModFix/>
          </a:blip>
          <a:stretch>
            <a:fillRect/>
          </a:stretch>
        </p:blipFill>
        <p:spPr>
          <a:xfrm>
            <a:off x="266425" y="725100"/>
            <a:ext cx="8611157" cy="391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Marvel </a:t>
            </a:r>
            <a:r>
              <a:rPr lang="en"/>
              <a:t>Cinematic</a:t>
            </a:r>
            <a:r>
              <a:rPr lang="en"/>
              <a:t> Universe - Network Graph</a:t>
            </a:r>
            <a:endParaRPr/>
          </a:p>
        </p:txBody>
      </p:sp>
      <p:sp>
        <p:nvSpPr>
          <p:cNvPr id="150" name="Google Shape;150;p28"/>
          <p:cNvSpPr txBox="1"/>
          <p:nvPr/>
        </p:nvSpPr>
        <p:spPr>
          <a:xfrm>
            <a:off x="6746500" y="4568875"/>
            <a:ext cx="23976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Marvel Cinematic Universe</a:t>
            </a:r>
            <a:r>
              <a:rPr lang="en"/>
              <a:t> </a:t>
            </a:r>
            <a:endParaRPr/>
          </a:p>
        </p:txBody>
      </p:sp>
      <p:pic>
        <p:nvPicPr>
          <p:cNvPr id="151" name="Google Shape;151;p28"/>
          <p:cNvPicPr preferRelativeResize="0"/>
          <p:nvPr/>
        </p:nvPicPr>
        <p:blipFill>
          <a:blip r:embed="rId4">
            <a:alphaModFix/>
          </a:blip>
          <a:stretch>
            <a:fillRect/>
          </a:stretch>
        </p:blipFill>
        <p:spPr>
          <a:xfrm>
            <a:off x="597013" y="1170125"/>
            <a:ext cx="7949985" cy="3246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510450" y="2439325"/>
            <a:ext cx="8123100" cy="113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Where are we now?</a:t>
            </a:r>
            <a:endParaRPr/>
          </a:p>
          <a:p>
            <a:pPr indent="0" lvl="0" marL="0" rtl="0" algn="l">
              <a:spcBef>
                <a:spcPts val="0"/>
              </a:spcBef>
              <a:spcAft>
                <a:spcPts val="0"/>
              </a:spcAft>
              <a:buNone/>
            </a:pPr>
            <a:r>
              <a:rPr lang="en" sz="2900"/>
              <a:t>In terms of AI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idx="1" type="body"/>
          </p:nvPr>
        </p:nvSpPr>
        <p:spPr>
          <a:xfrm>
            <a:off x="4714500" y="4687300"/>
            <a:ext cx="4429500" cy="36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u="sng">
                <a:solidFill>
                  <a:schemeClr val="hlink"/>
                </a:solidFill>
                <a:hlinkClick r:id="rId3"/>
              </a:rPr>
              <a:t>AI Camera Mistakes Referee's Bald Head for Ball, Ruining Game for Viewers</a:t>
            </a:r>
            <a:r>
              <a:rPr lang="en" sz="1000"/>
              <a:t> </a:t>
            </a:r>
            <a:endParaRPr sz="1000"/>
          </a:p>
        </p:txBody>
      </p:sp>
      <p:pic>
        <p:nvPicPr>
          <p:cNvPr id="162" name="Google Shape;162;p30"/>
          <p:cNvPicPr preferRelativeResize="0"/>
          <p:nvPr/>
        </p:nvPicPr>
        <p:blipFill>
          <a:blip r:embed="rId4">
            <a:alphaModFix/>
          </a:blip>
          <a:stretch>
            <a:fillRect/>
          </a:stretch>
        </p:blipFill>
        <p:spPr>
          <a:xfrm>
            <a:off x="1915938" y="166550"/>
            <a:ext cx="5312120" cy="4382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GPT-3</a:t>
            </a:r>
            <a:endParaRPr/>
          </a:p>
        </p:txBody>
      </p:sp>
      <p:sp>
        <p:nvSpPr>
          <p:cNvPr id="168" name="Google Shape;16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Open-AI’s advanced language prediction model. </a:t>
            </a:r>
            <a:endParaRPr>
              <a:solidFill>
                <a:srgbClr val="000000"/>
              </a:solidFill>
            </a:endParaRPr>
          </a:p>
          <a:p>
            <a:pPr indent="-342900" lvl="0" marL="457200" rtl="0" algn="l">
              <a:spcBef>
                <a:spcPts val="1600"/>
              </a:spcBef>
              <a:spcAft>
                <a:spcPts val="0"/>
              </a:spcAft>
              <a:buSzPts val="1800"/>
              <a:buChar char="-"/>
            </a:pPr>
            <a:r>
              <a:rPr lang="en" u="sng">
                <a:solidFill>
                  <a:schemeClr val="hlink"/>
                </a:solidFill>
                <a:hlinkClick r:id="rId3"/>
              </a:rPr>
              <a:t>https://www.youtube.com/watch?v=4ow0Qwhy1-c&amp;feature=youtu.be&amp;t=13&amp;ab_channel=AIBasics</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2741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Irfan Noordin - Dean Kuala Lumpur School of AI</a:t>
            </a:r>
            <a:endParaRPr sz="2700"/>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Kuala Lumpur School of AI (KLSAI)</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Community </a:t>
            </a:r>
            <a:r>
              <a:rPr lang="en">
                <a:solidFill>
                  <a:srgbClr val="000000"/>
                </a:solidFill>
              </a:rPr>
              <a:t>initiative</a:t>
            </a:r>
            <a:r>
              <a:rPr lang="en">
                <a:solidFill>
                  <a:srgbClr val="000000"/>
                </a:solidFill>
              </a:rPr>
              <a:t> where we educate people on  topics related to Data Science and Machine Learning</a:t>
            </a:r>
            <a:endParaRPr>
              <a:solidFill>
                <a:srgbClr val="000000"/>
              </a:solidFill>
            </a:endParaRPr>
          </a:p>
          <a:p>
            <a:pPr indent="-342900" lvl="0" marL="457200" rtl="0" algn="l">
              <a:spcBef>
                <a:spcPts val="0"/>
              </a:spcBef>
              <a:spcAft>
                <a:spcPts val="0"/>
              </a:spcAft>
              <a:buSzPts val="1800"/>
              <a:buChar char="-"/>
            </a:pPr>
            <a:r>
              <a:rPr lang="en">
                <a:solidFill>
                  <a:srgbClr val="000000"/>
                </a:solidFill>
              </a:rPr>
              <a:t>Facebook -</a:t>
            </a:r>
            <a:r>
              <a:rPr lang="en"/>
              <a:t> </a:t>
            </a:r>
            <a:r>
              <a:rPr lang="en" sz="1000" u="sng">
                <a:solidFill>
                  <a:schemeClr val="hlink"/>
                </a:solidFill>
                <a:hlinkClick r:id="rId3"/>
              </a:rPr>
              <a:t>https://www.facebook.com/groups/kualalumpurschoolofai</a:t>
            </a:r>
            <a:r>
              <a:rPr lang="en"/>
              <a:t> </a:t>
            </a:r>
            <a:endParaRPr/>
          </a:p>
          <a:p>
            <a:pPr indent="-342900" lvl="0" marL="457200" rtl="0" algn="l">
              <a:spcBef>
                <a:spcPts val="0"/>
              </a:spcBef>
              <a:spcAft>
                <a:spcPts val="0"/>
              </a:spcAft>
              <a:buSzPts val="1800"/>
              <a:buChar char="-"/>
            </a:pPr>
            <a:r>
              <a:rPr lang="en">
                <a:solidFill>
                  <a:srgbClr val="000000"/>
                </a:solidFill>
              </a:rPr>
              <a:t>Telegram -</a:t>
            </a:r>
            <a:r>
              <a:rPr lang="en"/>
              <a:t> </a:t>
            </a:r>
            <a:r>
              <a:rPr lang="en" sz="1000">
                <a:solidFill>
                  <a:schemeClr val="hlink"/>
                </a:solidFill>
                <a:highlight>
                  <a:srgbClr val="FFFFFF"/>
                </a:highlight>
                <a:uFill>
                  <a:noFill/>
                </a:uFill>
                <a:latin typeface="Arial"/>
                <a:ea typeface="Arial"/>
                <a:cs typeface="Arial"/>
                <a:sym typeface="Arial"/>
                <a:hlinkClick r:id="rId4"/>
              </a:rPr>
              <a:t>https://t.me/joinchat/GSvGjxKePyyoCfHyX7Npz</a:t>
            </a:r>
            <a:r>
              <a:rPr lang="en" sz="1000">
                <a:solidFill>
                  <a:schemeClr val="hlink"/>
                </a:solidFill>
                <a:highlight>
                  <a:srgbClr val="FFFFFF"/>
                </a:highlight>
                <a:uFill>
                  <a:noFill/>
                </a:uFill>
                <a:latin typeface="Arial"/>
                <a:ea typeface="Arial"/>
                <a:cs typeface="Arial"/>
                <a:sym typeface="Arial"/>
                <a:hlinkClick r:id="rId5"/>
              </a:rPr>
              <a:t>Q</a:t>
            </a:r>
            <a:r>
              <a:rPr lang="en"/>
              <a:t>  </a:t>
            </a:r>
            <a:endParaRPr/>
          </a:p>
          <a:p>
            <a:pPr indent="0" lvl="0" marL="0" rtl="0" algn="l">
              <a:lnSpc>
                <a:spcPct val="100000"/>
              </a:lnSpc>
              <a:spcBef>
                <a:spcPts val="1600"/>
              </a:spcBef>
              <a:spcAft>
                <a:spcPts val="0"/>
              </a:spcAft>
              <a:buNone/>
            </a:pPr>
            <a:r>
              <a:rPr lang="en">
                <a:solidFill>
                  <a:srgbClr val="000000"/>
                </a:solidFill>
              </a:rPr>
              <a:t>A little bit about myself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Graduated in Mechanical Engineering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Started career in Data Science in 2017</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Currently a Data Scientist at iSaham</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2"/>
          <p:cNvPicPr preferRelativeResize="0"/>
          <p:nvPr/>
        </p:nvPicPr>
        <p:blipFill>
          <a:blip r:embed="rId3">
            <a:alphaModFix/>
          </a:blip>
          <a:stretch>
            <a:fillRect/>
          </a:stretch>
        </p:blipFill>
        <p:spPr>
          <a:xfrm>
            <a:off x="1143000" y="642925"/>
            <a:ext cx="6858000" cy="3857625"/>
          </a:xfrm>
          <a:prstGeom prst="rect">
            <a:avLst/>
          </a:prstGeom>
          <a:noFill/>
          <a:ln>
            <a:noFill/>
          </a:ln>
        </p:spPr>
      </p:pic>
      <p:sp>
        <p:nvSpPr>
          <p:cNvPr id="174" name="Google Shape;174;p32"/>
          <p:cNvSpPr txBox="1"/>
          <p:nvPr/>
        </p:nvSpPr>
        <p:spPr>
          <a:xfrm>
            <a:off x="5630400" y="4727225"/>
            <a:ext cx="35136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4"/>
              </a:rPr>
              <a:t>Artificial Intelligence Brings Mona Lisa To Life Using GANs</a:t>
            </a:r>
            <a:endParaRPr sz="1000"/>
          </a:p>
        </p:txBody>
      </p:sp>
      <p:sp>
        <p:nvSpPr>
          <p:cNvPr id="175" name="Google Shape;175;p32"/>
          <p:cNvSpPr txBox="1"/>
          <p:nvPr/>
        </p:nvSpPr>
        <p:spPr>
          <a:xfrm>
            <a:off x="423325" y="113725"/>
            <a:ext cx="47061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Proxima Nova"/>
                <a:ea typeface="Proxima Nova"/>
                <a:cs typeface="Proxima Nova"/>
                <a:sym typeface="Proxima Nova"/>
              </a:rPr>
              <a:t>GANs</a:t>
            </a:r>
            <a:endParaRPr sz="28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Salvador Dali  ( 1904-1989 )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1" name="Google Shape;181;p33"/>
          <p:cNvPicPr preferRelativeResize="0"/>
          <p:nvPr/>
        </p:nvPicPr>
        <p:blipFill>
          <a:blip r:embed="rId3">
            <a:alphaModFix/>
          </a:blip>
          <a:stretch>
            <a:fillRect/>
          </a:stretch>
        </p:blipFill>
        <p:spPr>
          <a:xfrm>
            <a:off x="311691" y="1152475"/>
            <a:ext cx="2673333" cy="3416400"/>
          </a:xfrm>
          <a:prstGeom prst="rect">
            <a:avLst/>
          </a:prstGeom>
          <a:noFill/>
          <a:ln>
            <a:noFill/>
          </a:ln>
        </p:spPr>
      </p:pic>
      <p:sp>
        <p:nvSpPr>
          <p:cNvPr id="182" name="Google Shape;182;p33"/>
          <p:cNvSpPr txBox="1"/>
          <p:nvPr/>
        </p:nvSpPr>
        <p:spPr>
          <a:xfrm>
            <a:off x="311700" y="4568875"/>
            <a:ext cx="23976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4"/>
              </a:rPr>
              <a:t>Salvador Dali - 1170 artworks - painting</a:t>
            </a:r>
            <a:r>
              <a:rPr lang="en" sz="1000"/>
              <a:t> </a:t>
            </a:r>
            <a:endParaRPr sz="1000"/>
          </a:p>
        </p:txBody>
      </p:sp>
      <p:pic>
        <p:nvPicPr>
          <p:cNvPr id="183" name="Google Shape;183;p33"/>
          <p:cNvPicPr preferRelativeResize="0"/>
          <p:nvPr/>
        </p:nvPicPr>
        <p:blipFill>
          <a:blip r:embed="rId5">
            <a:alphaModFix/>
          </a:blip>
          <a:stretch>
            <a:fillRect/>
          </a:stretch>
        </p:blipFill>
        <p:spPr>
          <a:xfrm>
            <a:off x="4098325" y="1152475"/>
            <a:ext cx="4733975" cy="3416401"/>
          </a:xfrm>
          <a:prstGeom prst="rect">
            <a:avLst/>
          </a:prstGeom>
          <a:noFill/>
          <a:ln>
            <a:noFill/>
          </a:ln>
        </p:spPr>
      </p:pic>
      <p:sp>
        <p:nvSpPr>
          <p:cNvPr id="184" name="Google Shape;184;p33"/>
          <p:cNvSpPr txBox="1"/>
          <p:nvPr/>
        </p:nvSpPr>
        <p:spPr>
          <a:xfrm>
            <a:off x="6031200" y="4568875"/>
            <a:ext cx="28011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6"/>
              </a:rPr>
              <a:t>What You Need to Know about Salvador Dalí</a:t>
            </a:r>
            <a:r>
              <a:rPr lang="en" sz="1000"/>
              <a:t> </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 (Salvador Dali)</a:t>
            </a:r>
            <a:endParaRPr/>
          </a:p>
        </p:txBody>
      </p:sp>
      <p:sp>
        <p:nvSpPr>
          <p:cNvPr id="190" name="Google Shape;19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https://www.youtube.com/watch?v=BxlPCLRfk8U&amp;ab_channel=Welcome.AI</a:t>
            </a:r>
            <a:r>
              <a:rPr lang="en"/>
              <a:t>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u="sng">
                <a:solidFill>
                  <a:schemeClr val="hlink"/>
                </a:solidFill>
                <a:hlinkClick r:id="rId4"/>
              </a:rPr>
              <a:t>https://www.youtube.com/watch?v=BIDaxl4xqJ4&amp;ab_channel=TheDaliMuseum</a:t>
            </a: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510450" y="2363050"/>
            <a:ext cx="8123100" cy="123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&amp; Deep Learning Tools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255275" y="51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Tools</a:t>
            </a:r>
            <a:endParaRPr/>
          </a:p>
        </p:txBody>
      </p:sp>
      <p:sp>
        <p:nvSpPr>
          <p:cNvPr id="201" name="Google Shape;201;p36"/>
          <p:cNvSpPr txBox="1"/>
          <p:nvPr>
            <p:ph idx="1" type="body"/>
          </p:nvPr>
        </p:nvSpPr>
        <p:spPr>
          <a:xfrm>
            <a:off x="255288"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Python / R</a:t>
            </a:r>
            <a:endParaRPr>
              <a:solidFill>
                <a:srgbClr val="000000"/>
              </a:solidFill>
            </a:endParaRPr>
          </a:p>
          <a:p>
            <a:pPr indent="0" lvl="0" marL="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Anaconda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Jupyter notebook</a:t>
            </a:r>
            <a:endParaRPr>
              <a:solidFill>
                <a:srgbClr val="000000"/>
              </a:solidFill>
            </a:endParaRPr>
          </a:p>
          <a:p>
            <a:pPr indent="0" lvl="0" marL="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Scikit Learn</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2" name="Google Shape;202;p36"/>
          <p:cNvPicPr preferRelativeResize="0"/>
          <p:nvPr/>
        </p:nvPicPr>
        <p:blipFill rotWithShape="1">
          <a:blip r:embed="rId3">
            <a:alphaModFix/>
          </a:blip>
          <a:srcRect b="0" l="0" r="0" t="0"/>
          <a:stretch/>
        </p:blipFill>
        <p:spPr>
          <a:xfrm>
            <a:off x="4011775" y="1152475"/>
            <a:ext cx="947725" cy="947725"/>
          </a:xfrm>
          <a:prstGeom prst="rect">
            <a:avLst/>
          </a:prstGeom>
          <a:noFill/>
          <a:ln>
            <a:noFill/>
          </a:ln>
        </p:spPr>
      </p:pic>
      <p:pic>
        <p:nvPicPr>
          <p:cNvPr id="203" name="Google Shape;203;p36"/>
          <p:cNvPicPr preferRelativeResize="0"/>
          <p:nvPr/>
        </p:nvPicPr>
        <p:blipFill rotWithShape="1">
          <a:blip r:embed="rId4">
            <a:alphaModFix/>
          </a:blip>
          <a:srcRect b="0" l="0" r="0" t="0"/>
          <a:stretch/>
        </p:blipFill>
        <p:spPr>
          <a:xfrm>
            <a:off x="3094793" y="2265342"/>
            <a:ext cx="2841575" cy="1190650"/>
          </a:xfrm>
          <a:prstGeom prst="rect">
            <a:avLst/>
          </a:prstGeom>
          <a:noFill/>
          <a:ln>
            <a:noFill/>
          </a:ln>
        </p:spPr>
      </p:pic>
      <p:pic>
        <p:nvPicPr>
          <p:cNvPr id="204" name="Google Shape;204;p36"/>
          <p:cNvPicPr preferRelativeResize="0"/>
          <p:nvPr/>
        </p:nvPicPr>
        <p:blipFill rotWithShape="1">
          <a:blip r:embed="rId5">
            <a:alphaModFix/>
          </a:blip>
          <a:srcRect b="0" l="0" r="0" t="0"/>
          <a:stretch/>
        </p:blipFill>
        <p:spPr>
          <a:xfrm>
            <a:off x="3440075" y="3579852"/>
            <a:ext cx="2091126" cy="1125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Tools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0" name="Google Shape;21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Google TensorFlow</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PyTorch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Keras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Caffe</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510450" y="218235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  </a:t>
            </a:r>
            <a:endParaRPr/>
          </a:p>
        </p:txBody>
      </p:sp>
      <p:sp>
        <p:nvSpPr>
          <p:cNvPr id="221" name="Google Shape;22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Cognitive Class - Free</a:t>
            </a:r>
            <a:endParaRPr>
              <a:solidFill>
                <a:srgbClr val="000000"/>
              </a:solidFill>
            </a:endParaRPr>
          </a:p>
          <a:p>
            <a:pPr indent="-317500" lvl="1" marL="914400" rtl="0" algn="l">
              <a:spcBef>
                <a:spcPts val="0"/>
              </a:spcBef>
              <a:spcAft>
                <a:spcPts val="0"/>
              </a:spcAft>
              <a:buSzPts val="1400"/>
              <a:buChar char="-"/>
            </a:pPr>
            <a:r>
              <a:rPr lang="en" u="sng">
                <a:solidFill>
                  <a:schemeClr val="hlink"/>
                </a:solidFill>
                <a:hlinkClick r:id="rId3"/>
              </a:rPr>
              <a:t>Cognitive Class: Data Science and Cognitive Computing Courses</a:t>
            </a:r>
            <a:r>
              <a:rPr lang="en"/>
              <a:t>  </a:t>
            </a:r>
            <a:endParaRPr/>
          </a:p>
          <a:p>
            <a:pPr indent="-342900" lvl="0" marL="457200" rtl="0" algn="l">
              <a:spcBef>
                <a:spcPts val="1000"/>
              </a:spcBef>
              <a:spcAft>
                <a:spcPts val="0"/>
              </a:spcAft>
              <a:buClr>
                <a:srgbClr val="000000"/>
              </a:buClr>
              <a:buSzPts val="1800"/>
              <a:buChar char="-"/>
            </a:pPr>
            <a:r>
              <a:rPr lang="en">
                <a:solidFill>
                  <a:srgbClr val="000000"/>
                </a:solidFill>
              </a:rPr>
              <a:t>Kaggle ( Dataset &amp; Examples Source )</a:t>
            </a:r>
            <a:endParaRPr>
              <a:solidFill>
                <a:srgbClr val="000000"/>
              </a:solidFill>
            </a:endParaRPr>
          </a:p>
          <a:p>
            <a:pPr indent="-317500" lvl="1" marL="914400" rtl="0" algn="l">
              <a:spcBef>
                <a:spcPts val="0"/>
              </a:spcBef>
              <a:spcAft>
                <a:spcPts val="0"/>
              </a:spcAft>
              <a:buSzPts val="1400"/>
              <a:buChar char="-"/>
            </a:pPr>
            <a:r>
              <a:rPr lang="en" u="sng">
                <a:solidFill>
                  <a:schemeClr val="hlink"/>
                </a:solidFill>
                <a:hlinkClick r:id="rId4"/>
              </a:rPr>
              <a:t>www.kaggle.com</a:t>
            </a:r>
            <a:r>
              <a:rPr lang="en"/>
              <a:t>  </a:t>
            </a:r>
            <a:endParaRPr/>
          </a:p>
          <a:p>
            <a:pPr indent="-342900" lvl="0" marL="457200" rtl="0" algn="l">
              <a:spcBef>
                <a:spcPts val="1000"/>
              </a:spcBef>
              <a:spcAft>
                <a:spcPts val="0"/>
              </a:spcAft>
              <a:buClr>
                <a:srgbClr val="000000"/>
              </a:buClr>
              <a:buSzPts val="1800"/>
              <a:buChar char="-"/>
            </a:pPr>
            <a:r>
              <a:rPr lang="en">
                <a:solidFill>
                  <a:srgbClr val="000000"/>
                </a:solidFill>
              </a:rPr>
              <a:t>Rapid Experimentation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Start Googling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Test codes </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Artificial Intelligence</a:t>
            </a:r>
            <a:endParaRPr b="1"/>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highlight>
                  <a:srgbClr val="FFFFFF"/>
                </a:highlight>
              </a:rPr>
              <a:t> A computer systems able to perform tasks normally requiring human intelligence ( </a:t>
            </a:r>
            <a:r>
              <a:rPr lang="en" u="sng">
                <a:solidFill>
                  <a:schemeClr val="hlink"/>
                </a:solidFill>
                <a:highlight>
                  <a:srgbClr val="FFFFFF"/>
                </a:highlight>
                <a:hlinkClick r:id="rId3"/>
              </a:rPr>
              <a:t>Oxford Reference</a:t>
            </a:r>
            <a:r>
              <a:rPr lang="en">
                <a:solidFill>
                  <a:srgbClr val="000000"/>
                </a:solidFill>
                <a:highlight>
                  <a:srgbClr val="FFFFFF"/>
                </a:highlight>
              </a:rPr>
              <a:t> </a:t>
            </a:r>
            <a:r>
              <a:rPr lang="en">
                <a:solidFill>
                  <a:srgbClr val="000000"/>
                </a:solidFill>
                <a:highlight>
                  <a:srgbClr val="FFFFFF"/>
                </a:highlight>
              </a:rPr>
              <a:t>)</a:t>
            </a:r>
            <a:r>
              <a:rPr lang="en">
                <a:solidFill>
                  <a:srgbClr val="000000"/>
                </a:solidFill>
                <a:highlight>
                  <a:srgbClr val="FFFFFF"/>
                </a:highlight>
              </a:rPr>
              <a:t> </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Machine Learning and Deep Learning are included under the umbrella of AI</a:t>
            </a:r>
            <a:endParaRPr>
              <a:solidFill>
                <a:srgbClr val="000000"/>
              </a:solidFill>
              <a:highlight>
                <a:srgbClr val="FFFFFF"/>
              </a:highlight>
            </a:endParaRPr>
          </a:p>
          <a:p>
            <a:pPr indent="0" lvl="0" marL="0" rtl="0" algn="l">
              <a:spcBef>
                <a:spcPts val="1600"/>
              </a:spcBef>
              <a:spcAft>
                <a:spcPts val="0"/>
              </a:spcAft>
              <a:buNone/>
            </a:pPr>
            <a:r>
              <a:t/>
            </a:r>
            <a:endParaRPr>
              <a:solidFill>
                <a:srgbClr val="000000"/>
              </a:solidFill>
              <a:highlight>
                <a:srgbClr val="FFFFFF"/>
              </a:highlight>
            </a:endParaRPr>
          </a:p>
          <a:p>
            <a:pPr indent="0" lvl="0" marL="0" rtl="0" algn="l">
              <a:spcBef>
                <a:spcPts val="1600"/>
              </a:spcBef>
              <a:spcAft>
                <a:spcPts val="0"/>
              </a:spcAft>
              <a:buNone/>
            </a:pPr>
            <a:r>
              <a:t/>
            </a:r>
            <a:endParaRPr>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t/>
            </a:r>
            <a:endParaRPr>
              <a:solidFill>
                <a:srgbClr val="000000"/>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1459512" y="290325"/>
            <a:ext cx="6224975" cy="4562850"/>
          </a:xfrm>
          <a:prstGeom prst="rect">
            <a:avLst/>
          </a:prstGeom>
          <a:noFill/>
          <a:ln>
            <a:noFill/>
          </a:ln>
        </p:spPr>
      </p:pic>
      <p:sp>
        <p:nvSpPr>
          <p:cNvPr id="78" name="Google Shape;78;p16"/>
          <p:cNvSpPr txBox="1"/>
          <p:nvPr/>
        </p:nvSpPr>
        <p:spPr>
          <a:xfrm>
            <a:off x="6187800" y="4783675"/>
            <a:ext cx="2956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Venn Diagram for AI, ML, DL and Data Science Relationship</a:t>
            </a:r>
            <a:r>
              <a:rPr lang="en" sz="800"/>
              <a:t> </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Machine Learning</a:t>
            </a:r>
            <a:endParaRPr b="1"/>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highlight>
                  <a:schemeClr val="lt1"/>
                </a:highlight>
              </a:rPr>
              <a:t>“Field of study that gives computers the ability to learn without being explicitly programmed.” - Arthur Samuel (1959)</a:t>
            </a:r>
            <a:endParaRPr>
              <a:solidFill>
                <a:srgbClr val="000000"/>
              </a:solidFill>
              <a:highlight>
                <a:schemeClr val="lt1"/>
              </a:highlight>
            </a:endParaRPr>
          </a:p>
          <a:p>
            <a:pPr indent="-342900" lvl="0" marL="457200" rtl="0" algn="l">
              <a:spcBef>
                <a:spcPts val="0"/>
              </a:spcBef>
              <a:spcAft>
                <a:spcPts val="0"/>
              </a:spcAft>
              <a:buClr>
                <a:srgbClr val="000000"/>
              </a:buClr>
              <a:buSzPts val="1800"/>
              <a:buChar char="-"/>
            </a:pPr>
            <a:r>
              <a:rPr lang="en">
                <a:solidFill>
                  <a:srgbClr val="000000"/>
                </a:solidFill>
                <a:highlight>
                  <a:schemeClr val="lt1"/>
                </a:highlight>
              </a:rPr>
              <a:t>Machine learning programs, in a sense, adjust themselves in response to the data they’re exposed 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Deep Learning</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Deep learning is a subset of machine learning. Usually, when people use the term deep learning, they are referring to deep artificial neural networks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Deep is a technical term. It refers to the number of layers in a neural network.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Deep artificial neural networks are a set of algorithms that have set new records in accuracy for many important problems, such as image recognition, sound recognition, recommender systems, etc. For example, deep learning is part of DeepMind’s well-known AlphaGo algorithm</a:t>
            </a:r>
            <a:endParaRPr>
              <a:solidFill>
                <a:srgbClr val="000000"/>
              </a:solidFil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804850" y="723900"/>
            <a:ext cx="7534275" cy="3695700"/>
          </a:xfrm>
          <a:prstGeom prst="rect">
            <a:avLst/>
          </a:prstGeom>
          <a:noFill/>
          <a:ln>
            <a:noFill/>
          </a:ln>
        </p:spPr>
      </p:pic>
      <p:sp>
        <p:nvSpPr>
          <p:cNvPr id="96" name="Google Shape;96;p19"/>
          <p:cNvSpPr txBox="1"/>
          <p:nvPr/>
        </p:nvSpPr>
        <p:spPr>
          <a:xfrm>
            <a:off x="5404500" y="4720175"/>
            <a:ext cx="37395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4"/>
              </a:rPr>
              <a:t>CS231n Convolutional Neural Networks for Visual Recognition</a:t>
            </a:r>
            <a:r>
              <a:rPr lang="en" sz="1000"/>
              <a:t>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510450" y="218235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Categories of Machine Learning</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Supervised - Prediction based on labelled data</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Classification (cancer detection)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Regression (house price prediction)</a:t>
            </a:r>
            <a:endParaRPr>
              <a:solidFill>
                <a:srgbClr val="000000"/>
              </a:solidFill>
            </a:endParaRPr>
          </a:p>
          <a:p>
            <a:pPr indent="0" lvl="0" marL="0" rtl="0" algn="l">
              <a:spcBef>
                <a:spcPts val="1600"/>
              </a:spcBef>
              <a:spcAft>
                <a:spcPts val="0"/>
              </a:spcAft>
              <a:buNone/>
            </a:pPr>
            <a:r>
              <a:rPr lang="en">
                <a:solidFill>
                  <a:srgbClr val="000000"/>
                </a:solidFill>
              </a:rPr>
              <a:t>Unsupervised Machine Learning   - Finding similarities in unlabeled data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Grouping  of similar data (clustering)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Outlier Detection </a:t>
            </a:r>
            <a:endParaRPr>
              <a:solidFill>
                <a:srgbClr val="000000"/>
              </a:solidFill>
            </a:endParaRPr>
          </a:p>
          <a:p>
            <a:pPr indent="0" lvl="0" marL="0" rtl="0" algn="l">
              <a:spcBef>
                <a:spcPts val="1600"/>
              </a:spcBef>
              <a:spcAft>
                <a:spcPts val="0"/>
              </a:spcAft>
              <a:buNone/>
            </a:pPr>
            <a:r>
              <a:rPr lang="en">
                <a:solidFill>
                  <a:srgbClr val="000000"/>
                </a:solidFill>
              </a:rPr>
              <a:t>Reinforcement Learning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Behavior changes based on rewards provided</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